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4"/>
  </p:sldMasterIdLst>
  <p:notesMasterIdLst>
    <p:notesMasterId r:id="rId9"/>
  </p:notesMasterIdLst>
  <p:handoutMasterIdLst>
    <p:handoutMasterId r:id="rId10"/>
  </p:handoutMasterIdLst>
  <p:sldIdLst>
    <p:sldId id="487" r:id="rId5"/>
    <p:sldId id="485" r:id="rId6"/>
    <p:sldId id="488" r:id="rId7"/>
    <p:sldId id="486" r:id="rId8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as, Gregory M LCDR" initials="HGML" lastIdx="1" clrIdx="0">
    <p:extLst>
      <p:ext uri="{19B8F6BF-5375-455C-9EA6-DF929625EA0E}">
        <p15:presenceInfo xmlns:p15="http://schemas.microsoft.com/office/powerpoint/2012/main" userId="S-1-5-21-4290293029-226652851-1696308051-652150" providerId="AD"/>
      </p:ext>
    </p:extLst>
  </p:cmAuthor>
  <p:cmAuthor id="2" name="Williams, Anthony W CAPT" initials="WAWC" lastIdx="2" clrIdx="1">
    <p:extLst>
      <p:ext uri="{19B8F6BF-5375-455C-9EA6-DF929625EA0E}">
        <p15:presenceInfo xmlns:p15="http://schemas.microsoft.com/office/powerpoint/2012/main" userId="S-1-5-21-4290293029-226652851-1696308051-468134" providerId="AD"/>
      </p:ext>
    </p:extLst>
  </p:cmAuthor>
  <p:cmAuthor id="3" name="Smith, Andrea JP CDR" initials="SAJC" lastIdx="2" clrIdx="2">
    <p:extLst>
      <p:ext uri="{19B8F6BF-5375-455C-9EA6-DF929625EA0E}">
        <p15:presenceInfo xmlns:p15="http://schemas.microsoft.com/office/powerpoint/2012/main" userId="S-1-5-21-4290293029-226652851-1696308051-585539" providerId="AD"/>
      </p:ext>
    </p:extLst>
  </p:cmAuthor>
  <p:cmAuthor id="4" name="Tipton, Richter L CAPT" initials="TRLC" lastIdx="1" clrIdx="3">
    <p:extLst>
      <p:ext uri="{19B8F6BF-5375-455C-9EA6-DF929625EA0E}">
        <p15:presenceInfo xmlns:p15="http://schemas.microsoft.com/office/powerpoint/2012/main" userId="S-1-5-21-4290293029-226652851-1696308051-6405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92D050"/>
    <a:srgbClr val="D7D7D7"/>
    <a:srgbClr val="B6CA69"/>
    <a:srgbClr val="FFE88C"/>
    <a:srgbClr val="1C3664"/>
    <a:srgbClr val="7E2222"/>
    <a:srgbClr val="6A6A6A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83" autoAdjust="0"/>
    <p:restoredTop sz="78960" autoAdjust="0"/>
  </p:normalViewPr>
  <p:slideViewPr>
    <p:cSldViewPr snapToGrid="0">
      <p:cViewPr varScale="1">
        <p:scale>
          <a:sx n="87" d="100"/>
          <a:sy n="87" d="100"/>
        </p:scale>
        <p:origin x="654" y="90"/>
      </p:cViewPr>
      <p:guideLst/>
    </p:cSldViewPr>
  </p:slideViewPr>
  <p:outlineViewPr>
    <p:cViewPr>
      <p:scale>
        <a:sx n="33" d="100"/>
        <a:sy n="33" d="100"/>
      </p:scale>
      <p:origin x="0" y="-54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3504" y="-3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8"/>
            <a:ext cx="2889938" cy="498056"/>
          </a:xfrm>
          <a:prstGeom prst="rect">
            <a:avLst/>
          </a:prstGeom>
        </p:spPr>
        <p:txBody>
          <a:bodyPr vert="horz" lIns="92827" tIns="46415" rIns="92827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8" y="18"/>
            <a:ext cx="2889938" cy="498056"/>
          </a:xfrm>
          <a:prstGeom prst="rect">
            <a:avLst/>
          </a:prstGeom>
        </p:spPr>
        <p:txBody>
          <a:bodyPr vert="horz" lIns="92827" tIns="46415" rIns="92827" bIns="46415" rtlCol="0"/>
          <a:lstStyle>
            <a:lvl1pPr algn="r">
              <a:defRPr sz="1200"/>
            </a:lvl1pPr>
          </a:lstStyle>
          <a:p>
            <a:fld id="{99FFCD26-53F6-4462-93A8-4324B54D0E1A}" type="datetime3">
              <a:rPr lang="en-US" smtClean="0"/>
              <a:t>9 September 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608"/>
            <a:ext cx="2889938" cy="498055"/>
          </a:xfrm>
          <a:prstGeom prst="rect">
            <a:avLst/>
          </a:prstGeom>
        </p:spPr>
        <p:txBody>
          <a:bodyPr vert="horz" lIns="92827" tIns="46415" rIns="92827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8" y="9428608"/>
            <a:ext cx="2889938" cy="498055"/>
          </a:xfrm>
          <a:prstGeom prst="rect">
            <a:avLst/>
          </a:prstGeom>
        </p:spPr>
        <p:txBody>
          <a:bodyPr vert="horz" lIns="92827" tIns="46415" rIns="92827" bIns="46415" rtlCol="0" anchor="b"/>
          <a:lstStyle>
            <a:lvl1pPr algn="r">
              <a:defRPr sz="1200"/>
            </a:lvl1pPr>
          </a:lstStyle>
          <a:p>
            <a:fld id="{042035EB-3E04-477F-AAAB-546E0B3EC8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8537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8"/>
            <a:ext cx="2889938" cy="498056"/>
          </a:xfrm>
          <a:prstGeom prst="rect">
            <a:avLst/>
          </a:prstGeom>
        </p:spPr>
        <p:txBody>
          <a:bodyPr vert="horz" lIns="92827" tIns="46415" rIns="92827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8" y="18"/>
            <a:ext cx="2889938" cy="498056"/>
          </a:xfrm>
          <a:prstGeom prst="rect">
            <a:avLst/>
          </a:prstGeom>
        </p:spPr>
        <p:txBody>
          <a:bodyPr vert="horz" lIns="92827" tIns="46415" rIns="92827" bIns="46415" rtlCol="0"/>
          <a:lstStyle>
            <a:lvl1pPr algn="r">
              <a:defRPr sz="1200"/>
            </a:lvl1pPr>
          </a:lstStyle>
          <a:p>
            <a:fld id="{3322BF7D-D0A5-4EF5-BB9E-FF7B7E1C16BC}" type="datetime3">
              <a:rPr lang="en-US" smtClean="0"/>
              <a:t>9 September 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74638" y="628650"/>
            <a:ext cx="7218363" cy="4060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7" tIns="46415" rIns="92827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821610"/>
            <a:ext cx="5335270" cy="3864197"/>
          </a:xfrm>
          <a:prstGeom prst="rect">
            <a:avLst/>
          </a:prstGeom>
        </p:spPr>
        <p:txBody>
          <a:bodyPr vert="horz" lIns="92827" tIns="46415" rIns="92827" bIns="4641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608"/>
            <a:ext cx="3385302" cy="498055"/>
          </a:xfrm>
          <a:prstGeom prst="rect">
            <a:avLst/>
          </a:prstGeom>
        </p:spPr>
        <p:txBody>
          <a:bodyPr vert="horz" lIns="92827" tIns="46415" rIns="92827" bIns="46415" rtlCol="0" anchor="b"/>
          <a:lstStyle>
            <a:lvl1pPr algn="l">
              <a:defRPr sz="1200"/>
            </a:lvl1pPr>
          </a:lstStyle>
          <a:p>
            <a:r>
              <a:rPr lang="en-US" dirty="0"/>
              <a:t>Pre-Decisional / For Internal Coast Guard Use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8" y="9428608"/>
            <a:ext cx="2889938" cy="498055"/>
          </a:xfrm>
          <a:prstGeom prst="rect">
            <a:avLst/>
          </a:prstGeom>
        </p:spPr>
        <p:txBody>
          <a:bodyPr vert="horz" lIns="92827" tIns="46415" rIns="92827" bIns="46415" rtlCol="0" anchor="b"/>
          <a:lstStyle>
            <a:lvl1pPr algn="r">
              <a:defRPr sz="1200"/>
            </a:lvl1pPr>
          </a:lstStyle>
          <a:p>
            <a:fld id="{8D05DFF8-B289-4AB9-80C5-55FF14EA6E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34368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Displayed are the 4 geographic</a:t>
            </a:r>
            <a:r>
              <a:rPr lang="en-US" baseline="0" dirty="0" smtClean="0"/>
              <a:t> </a:t>
            </a:r>
            <a:r>
              <a:rPr lang="en-US" b="1" baseline="0" dirty="0" smtClean="0"/>
              <a:t>Recruiting Regions </a:t>
            </a:r>
            <a:r>
              <a:rPr lang="en-US" baseline="0" dirty="0" smtClean="0"/>
              <a:t>(Northeast, Southeast, Central, and Western)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Recruiting Offices (55) do not pair 1:1 with MEPS.  </a:t>
            </a:r>
          </a:p>
          <a:p>
            <a:r>
              <a:rPr lang="en-US" baseline="0" dirty="0" smtClean="0"/>
              <a:t>     Only 40 of the 65 MEPS are used by a CG Recruiting Office and have a CG Recruiting Service Liaison.</a:t>
            </a:r>
          </a:p>
          <a:p>
            <a:r>
              <a:rPr lang="en-US" baseline="0" dirty="0" smtClean="0"/>
              <a:t>     15 CG Recruiting Service Liaisons support more than one primary Recruiting Office.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656DF8-536C-4A41-92BB-A8CB2729AC8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58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41713"/>
            <a:ext cx="9144000" cy="2606676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84914"/>
            <a:ext cx="9144000" cy="77288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21F807-F37E-4DD6-8142-590AC1FCA7E1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Internal Coast Guard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B2E2-E341-4488-BB03-0E0680E036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243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F1-0935-4394-A84F-4BC4A24D52C0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Internal Coast Guard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B2E2-E341-4488-BB03-0E0680E036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92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ABD8-4D05-43AF-B839-355EA77DA71B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Internal Coast Guard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B2E2-E341-4488-BB03-0E0680E036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16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6333" y="1297577"/>
            <a:ext cx="5413467" cy="4879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5" y="1297577"/>
            <a:ext cx="5413465" cy="4879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420-5A05-4CE0-BA41-341D689510B6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Internal Coast Guard Use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B2E2-E341-4488-BB03-0E0680E036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34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8D2-BB2A-4A06-866E-8833354A2E28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Internal Coast Guard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B2E2-E341-4488-BB03-0E0680E036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21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63FE96-DEF4-482A-9855-DB0CADEF26C2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Internal Coast Guard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B2E2-E341-4488-BB03-0E0680E036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00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6337" y="313509"/>
            <a:ext cx="10979331" cy="7205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333" y="1345271"/>
            <a:ext cx="10979331" cy="4646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7612" y="6356358"/>
            <a:ext cx="25537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7B77C-672B-4B44-8FED-DFB92F3DA301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For Internal Coast Guard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54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B2E2-E341-4488-BB03-0E0680E036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6" r:id="rId5"/>
    <p:sldLayoutId id="2147483677" r:id="rId6"/>
  </p:sldLayoutIdLst>
  <p:hf hdr="0"/>
  <p:txStyles>
    <p:titleStyle>
      <a:lvl1pPr algn="ctr" defTabSz="914354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̶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̶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Recruiter Program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Delta Variant </a:t>
            </a:r>
          </a:p>
          <a:p>
            <a:r>
              <a:rPr lang="en-US" dirty="0" smtClean="0"/>
              <a:t>Mandatory vaccination fears</a:t>
            </a:r>
          </a:p>
          <a:p>
            <a:pPr lvl="1"/>
            <a:r>
              <a:rPr lang="en-US" dirty="0" smtClean="0"/>
              <a:t>COVID testing availability</a:t>
            </a:r>
            <a:endParaRPr lang="en-US" dirty="0"/>
          </a:p>
          <a:p>
            <a:r>
              <a:rPr lang="en-US" dirty="0"/>
              <a:t>Staffed for </a:t>
            </a:r>
            <a:r>
              <a:rPr lang="en-US" dirty="0" smtClean="0"/>
              <a:t>3,700 </a:t>
            </a:r>
            <a:r>
              <a:rPr lang="en-US" dirty="0"/>
              <a:t>mission without defined targets</a:t>
            </a:r>
          </a:p>
          <a:p>
            <a:pPr lvl="1"/>
            <a:r>
              <a:rPr lang="en-US" dirty="0"/>
              <a:t>Mission of </a:t>
            </a:r>
            <a:r>
              <a:rPr lang="en-US" dirty="0" smtClean="0"/>
              <a:t>4,200 </a:t>
            </a:r>
            <a:r>
              <a:rPr lang="en-US" dirty="0"/>
              <a:t>Active </a:t>
            </a:r>
            <a:r>
              <a:rPr lang="en-US" dirty="0" smtClean="0"/>
              <a:t>Duty</a:t>
            </a:r>
          </a:p>
          <a:p>
            <a:pPr lvl="1"/>
            <a:r>
              <a:rPr lang="en-US" dirty="0" smtClean="0"/>
              <a:t>Resource Proposals are in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C3664">
                  <a:tint val="75000"/>
                </a:srgb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2B2E2-E341-4488-BB03-0E0680E036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1C3664">
                    <a:tint val="75000"/>
                  </a:srgb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C3664">
                  <a:tint val="75000"/>
                </a:srgb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86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Recruiter Program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333" y="1345271"/>
            <a:ext cx="5220309" cy="4646226"/>
          </a:xfrm>
        </p:spPr>
        <p:txBody>
          <a:bodyPr numCol="1">
            <a:normAutofit fontScale="70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People</a:t>
            </a:r>
          </a:p>
          <a:p>
            <a:r>
              <a:rPr lang="en-US" dirty="0" smtClean="0"/>
              <a:t>Officer Recruiting</a:t>
            </a:r>
          </a:p>
          <a:p>
            <a:r>
              <a:rPr lang="en-US" dirty="0" smtClean="0"/>
              <a:t>Detached Duty Recruiters</a:t>
            </a:r>
          </a:p>
          <a:p>
            <a:r>
              <a:rPr lang="en-US" dirty="0" smtClean="0"/>
              <a:t>Additional SELRES recruiters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Process</a:t>
            </a:r>
          </a:p>
          <a:p>
            <a:r>
              <a:rPr lang="en-US" dirty="0"/>
              <a:t>Waivers</a:t>
            </a:r>
          </a:p>
          <a:p>
            <a:r>
              <a:rPr lang="en-US" dirty="0"/>
              <a:t>International Leads</a:t>
            </a:r>
          </a:p>
          <a:p>
            <a:r>
              <a:rPr lang="en-US" dirty="0" smtClean="0"/>
              <a:t>Recruiting App (Sales Force)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2B2E2-E341-4488-BB03-0E0680E036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1C3664">
                    <a:tint val="75000"/>
                  </a:srgb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C3664">
                  <a:tint val="75000"/>
                </a:srgb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42350" y="1372086"/>
            <a:ext cx="5220309" cy="4646226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̶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̶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100" b="0" i="0" u="sng" strike="noStrike" kern="1200" cap="none" spc="0" normalizeH="0" baseline="0" noProof="0" dirty="0">
                <a:ln>
                  <a:noFill/>
                </a:ln>
                <a:solidFill>
                  <a:srgbClr val="1C3664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Funding</a:t>
            </a:r>
          </a:p>
          <a:p>
            <a:pPr marL="228589" marR="0" lvl="0" indent="-228589" algn="l" defTabSz="914354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1C3664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National Marketing</a:t>
            </a:r>
          </a:p>
          <a:p>
            <a:pPr marL="228589" marR="0" lvl="0" indent="-228589" algn="l" defTabSz="914354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1C3664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Local Marketing </a:t>
            </a:r>
          </a:p>
          <a:p>
            <a:pPr marL="228589" marR="0" lvl="0" indent="-228589" algn="l" defTabSz="914354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1C3664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Reserve Marketing </a:t>
            </a:r>
          </a:p>
          <a:p>
            <a:pPr marL="0" marR="0" lvl="0" indent="0" algn="l" defTabSz="914354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100" b="0" i="0" u="sng" strike="noStrike" kern="1200" cap="none" spc="0" normalizeH="0" baseline="0" noProof="0" dirty="0" smtClean="0">
              <a:ln>
                <a:noFill/>
              </a:ln>
              <a:solidFill>
                <a:srgbClr val="1C3664"/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100" b="0" i="0" u="sng" strike="noStrike" kern="1200" cap="none" spc="0" normalizeH="0" baseline="0" noProof="0" dirty="0" smtClean="0">
                <a:ln>
                  <a:noFill/>
                </a:ln>
                <a:solidFill>
                  <a:srgbClr val="1C3664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Infrastructure</a:t>
            </a:r>
            <a:endParaRPr kumimoji="0" lang="en-US" sz="3100" b="0" i="0" u="sng" strike="noStrike" kern="1200" cap="none" spc="0" normalizeH="0" baseline="0" noProof="0" dirty="0">
              <a:ln>
                <a:noFill/>
              </a:ln>
              <a:solidFill>
                <a:srgbClr val="1C3664"/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  <a:p>
            <a:pPr marL="228589" marR="0" lvl="0" indent="-228589" algn="l" defTabSz="914354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1C3664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Mobility</a:t>
            </a:r>
          </a:p>
          <a:p>
            <a:pPr marL="228589" marR="0" lvl="0" indent="-228589" algn="l" defTabSz="914354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1C3664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New </a:t>
            </a: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C3664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Offices</a:t>
            </a:r>
          </a:p>
          <a:p>
            <a:pPr marL="228589" marR="0" lvl="0" indent="-228589" algn="l" defTabSz="914354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C3664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Closing Offices 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rgbClr val="1C3664"/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100" b="0" i="0" u="sng" strike="noStrike" kern="1200" cap="none" spc="0" normalizeH="0" baseline="0" noProof="0" dirty="0">
              <a:ln>
                <a:noFill/>
              </a:ln>
              <a:solidFill>
                <a:srgbClr val="1C3664"/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400" b="0" i="0" u="sng" strike="noStrike" kern="1200" cap="none" spc="0" normalizeH="0" baseline="0" noProof="0" dirty="0" smtClean="0">
              <a:ln>
                <a:noFill/>
              </a:ln>
              <a:solidFill>
                <a:srgbClr val="1C3664"/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  <a:p>
            <a:pPr marL="228589" marR="0" lvl="0" indent="-228589" algn="l" defTabSz="91435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1C3664"/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1C3664"/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2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to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Social Media</a:t>
            </a:r>
          </a:p>
          <a:p>
            <a:pPr lvl="1"/>
            <a:r>
              <a:rPr lang="en-US" dirty="0" err="1" smtClean="0"/>
              <a:t>GoCoastGuard</a:t>
            </a:r>
            <a:r>
              <a:rPr lang="en-US" dirty="0" smtClean="0"/>
              <a:t> on Facebook or Instagram</a:t>
            </a:r>
          </a:p>
          <a:p>
            <a:pPr lvl="1"/>
            <a:r>
              <a:rPr lang="en-US" dirty="0" smtClean="0"/>
              <a:t>Select a post that resonates </a:t>
            </a:r>
          </a:p>
          <a:p>
            <a:pPr lvl="1"/>
            <a:r>
              <a:rPr lang="en-US" dirty="0" smtClean="0"/>
              <a:t>Share with your contacts</a:t>
            </a:r>
          </a:p>
          <a:p>
            <a:r>
              <a:rPr lang="en-US" dirty="0" smtClean="0"/>
              <a:t>Everyone is a Recruiter</a:t>
            </a:r>
          </a:p>
          <a:p>
            <a:pPr lvl="1"/>
            <a:r>
              <a:rPr lang="en-US" dirty="0" smtClean="0"/>
              <a:t>GoCoastGuard.com</a:t>
            </a:r>
          </a:p>
          <a:p>
            <a:pPr lvl="1"/>
            <a:r>
              <a:rPr lang="en-US" dirty="0" smtClean="0"/>
              <a:t>Referral tab</a:t>
            </a:r>
          </a:p>
          <a:p>
            <a:pPr lvl="1"/>
            <a:r>
              <a:rPr lang="en-US" dirty="0" smtClean="0"/>
              <a:t>Put in the individual’s name and contact information</a:t>
            </a:r>
          </a:p>
          <a:p>
            <a:r>
              <a:rPr lang="en-US" dirty="0" smtClean="0"/>
              <a:t>Direct action at one of the Recruiting Offices</a:t>
            </a:r>
          </a:p>
          <a:p>
            <a:pPr lvl="1"/>
            <a:r>
              <a:rPr lang="en-US" dirty="0" smtClean="0"/>
              <a:t>Build a Center of Influence in the community</a:t>
            </a:r>
          </a:p>
          <a:p>
            <a:pPr lvl="1"/>
            <a:r>
              <a:rPr lang="en-US" dirty="0" smtClean="0"/>
              <a:t>No salesmanship needed… you are our best </a:t>
            </a:r>
            <a:r>
              <a:rPr lang="en-US" dirty="0" err="1" smtClean="0"/>
              <a:t>advertisments</a:t>
            </a:r>
            <a:r>
              <a:rPr lang="en-US" dirty="0" smtClean="0"/>
              <a:t>.</a:t>
            </a:r>
          </a:p>
          <a:p>
            <a:pPr marL="457177" lvl="1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B2E2-E341-4488-BB03-0E0680E036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2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05202"/>
            <a:ext cx="12192000" cy="70632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MEPS_map.jpg"/>
          <p:cNvPicPr>
            <a:picLocks noChangeAspect="1"/>
          </p:cNvPicPr>
          <p:nvPr/>
        </p:nvPicPr>
        <p:blipFill rotWithShape="1">
          <a:blip r:embed="rId3" cstate="print"/>
          <a:srcRect t="4998" r="1019" b="-1"/>
          <a:stretch/>
        </p:blipFill>
        <p:spPr>
          <a:xfrm>
            <a:off x="702526" y="-502941"/>
            <a:ext cx="11006254" cy="8162971"/>
          </a:xfrm>
          <a:prstGeom prst="rect">
            <a:avLst/>
          </a:prstGeom>
          <a:solidFill>
            <a:srgbClr val="7030A0"/>
          </a:solidFill>
          <a:ln>
            <a:noFill/>
          </a:ln>
        </p:spPr>
      </p:pic>
      <p:sp>
        <p:nvSpPr>
          <p:cNvPr id="44" name="Freeform 43"/>
          <p:cNvSpPr/>
          <p:nvPr/>
        </p:nvSpPr>
        <p:spPr>
          <a:xfrm>
            <a:off x="4313470" y="4477879"/>
            <a:ext cx="181903" cy="149343"/>
          </a:xfrm>
          <a:custGeom>
            <a:avLst/>
            <a:gdLst>
              <a:gd name="connsiteX0" fmla="*/ 8950 w 181903"/>
              <a:gd name="connsiteY0" fmla="*/ 0 h 149343"/>
              <a:gd name="connsiteX1" fmla="*/ 8950 w 181903"/>
              <a:gd name="connsiteY1" fmla="*/ 0 h 149343"/>
              <a:gd name="connsiteX2" fmla="*/ 71831 w 181903"/>
              <a:gd name="connsiteY2" fmla="*/ 13100 h 149343"/>
              <a:gd name="connsiteX3" fmla="*/ 124232 w 181903"/>
              <a:gd name="connsiteY3" fmla="*/ 15720 h 149343"/>
              <a:gd name="connsiteX4" fmla="*/ 134712 w 181903"/>
              <a:gd name="connsiteY4" fmla="*/ 34061 h 149343"/>
              <a:gd name="connsiteX5" fmla="*/ 142573 w 181903"/>
              <a:gd name="connsiteY5" fmla="*/ 52401 h 149343"/>
              <a:gd name="connsiteX6" fmla="*/ 147813 w 181903"/>
              <a:gd name="connsiteY6" fmla="*/ 60261 h 149343"/>
              <a:gd name="connsiteX7" fmla="*/ 171393 w 181903"/>
              <a:gd name="connsiteY7" fmla="*/ 96942 h 149343"/>
              <a:gd name="connsiteX8" fmla="*/ 179253 w 181903"/>
              <a:gd name="connsiteY8" fmla="*/ 104802 h 149343"/>
              <a:gd name="connsiteX9" fmla="*/ 181873 w 181903"/>
              <a:gd name="connsiteY9" fmla="*/ 112662 h 149343"/>
              <a:gd name="connsiteX10" fmla="*/ 176633 w 181903"/>
              <a:gd name="connsiteY10" fmla="*/ 128383 h 149343"/>
              <a:gd name="connsiteX11" fmla="*/ 168773 w 181903"/>
              <a:gd name="connsiteY11" fmla="*/ 144103 h 149343"/>
              <a:gd name="connsiteX12" fmla="*/ 160913 w 181903"/>
              <a:gd name="connsiteY12" fmla="*/ 149343 h 149343"/>
              <a:gd name="connsiteX13" fmla="*/ 118992 w 181903"/>
              <a:gd name="connsiteY13" fmla="*/ 141483 h 149343"/>
              <a:gd name="connsiteX14" fmla="*/ 103272 w 181903"/>
              <a:gd name="connsiteY14" fmla="*/ 131003 h 149343"/>
              <a:gd name="connsiteX15" fmla="*/ 95412 w 181903"/>
              <a:gd name="connsiteY15" fmla="*/ 125763 h 149343"/>
              <a:gd name="connsiteX16" fmla="*/ 87551 w 181903"/>
              <a:gd name="connsiteY16" fmla="*/ 123143 h 149343"/>
              <a:gd name="connsiteX17" fmla="*/ 79691 w 181903"/>
              <a:gd name="connsiteY17" fmla="*/ 110042 h 149343"/>
              <a:gd name="connsiteX18" fmla="*/ 74451 w 181903"/>
              <a:gd name="connsiteY18" fmla="*/ 102182 h 149343"/>
              <a:gd name="connsiteX19" fmla="*/ 71831 w 181903"/>
              <a:gd name="connsiteY19" fmla="*/ 94322 h 149343"/>
              <a:gd name="connsiteX20" fmla="*/ 66591 w 181903"/>
              <a:gd name="connsiteY20" fmla="*/ 86462 h 149343"/>
              <a:gd name="connsiteX21" fmla="*/ 63971 w 181903"/>
              <a:gd name="connsiteY21" fmla="*/ 78602 h 149343"/>
              <a:gd name="connsiteX22" fmla="*/ 56111 w 181903"/>
              <a:gd name="connsiteY22" fmla="*/ 73361 h 149343"/>
              <a:gd name="connsiteX23" fmla="*/ 32530 w 181903"/>
              <a:gd name="connsiteY23" fmla="*/ 68121 h 149343"/>
              <a:gd name="connsiteX24" fmla="*/ 16810 w 181903"/>
              <a:gd name="connsiteY24" fmla="*/ 62881 h 149343"/>
              <a:gd name="connsiteX25" fmla="*/ 1089 w 181903"/>
              <a:gd name="connsiteY25" fmla="*/ 47161 h 149343"/>
              <a:gd name="connsiteX26" fmla="*/ 8950 w 181903"/>
              <a:gd name="connsiteY26" fmla="*/ 0 h 149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81903" h="149343">
                <a:moveTo>
                  <a:pt x="8950" y="0"/>
                </a:moveTo>
                <a:lnTo>
                  <a:pt x="8950" y="0"/>
                </a:lnTo>
                <a:cubicBezTo>
                  <a:pt x="35680" y="7290"/>
                  <a:pt x="43125" y="10490"/>
                  <a:pt x="71831" y="13100"/>
                </a:cubicBezTo>
                <a:cubicBezTo>
                  <a:pt x="89248" y="14683"/>
                  <a:pt x="106765" y="14847"/>
                  <a:pt x="124232" y="15720"/>
                </a:cubicBezTo>
                <a:cubicBezTo>
                  <a:pt x="129496" y="23615"/>
                  <a:pt x="130722" y="24751"/>
                  <a:pt x="134712" y="34061"/>
                </a:cubicBezTo>
                <a:cubicBezTo>
                  <a:pt x="141010" y="48757"/>
                  <a:pt x="132642" y="35023"/>
                  <a:pt x="142573" y="52401"/>
                </a:cubicBezTo>
                <a:cubicBezTo>
                  <a:pt x="144135" y="55135"/>
                  <a:pt x="146163" y="57579"/>
                  <a:pt x="147813" y="60261"/>
                </a:cubicBezTo>
                <a:cubicBezTo>
                  <a:pt x="155565" y="72858"/>
                  <a:pt x="161801" y="85752"/>
                  <a:pt x="171393" y="96942"/>
                </a:cubicBezTo>
                <a:cubicBezTo>
                  <a:pt x="173804" y="99755"/>
                  <a:pt x="176633" y="102182"/>
                  <a:pt x="179253" y="104802"/>
                </a:cubicBezTo>
                <a:cubicBezTo>
                  <a:pt x="180126" y="107422"/>
                  <a:pt x="182178" y="109917"/>
                  <a:pt x="181873" y="112662"/>
                </a:cubicBezTo>
                <a:cubicBezTo>
                  <a:pt x="181263" y="118152"/>
                  <a:pt x="178380" y="123143"/>
                  <a:pt x="176633" y="128383"/>
                </a:cubicBezTo>
                <a:cubicBezTo>
                  <a:pt x="174502" y="134776"/>
                  <a:pt x="173852" y="139024"/>
                  <a:pt x="168773" y="144103"/>
                </a:cubicBezTo>
                <a:cubicBezTo>
                  <a:pt x="166546" y="146330"/>
                  <a:pt x="163533" y="147596"/>
                  <a:pt x="160913" y="149343"/>
                </a:cubicBezTo>
                <a:cubicBezTo>
                  <a:pt x="151694" y="148421"/>
                  <a:pt x="128894" y="148084"/>
                  <a:pt x="118992" y="141483"/>
                </a:cubicBezTo>
                <a:lnTo>
                  <a:pt x="103272" y="131003"/>
                </a:lnTo>
                <a:cubicBezTo>
                  <a:pt x="100652" y="129256"/>
                  <a:pt x="98399" y="126759"/>
                  <a:pt x="95412" y="125763"/>
                </a:cubicBezTo>
                <a:lnTo>
                  <a:pt x="87551" y="123143"/>
                </a:lnTo>
                <a:cubicBezTo>
                  <a:pt x="77315" y="112905"/>
                  <a:pt x="86494" y="123648"/>
                  <a:pt x="79691" y="110042"/>
                </a:cubicBezTo>
                <a:cubicBezTo>
                  <a:pt x="78283" y="107226"/>
                  <a:pt x="75859" y="104998"/>
                  <a:pt x="74451" y="102182"/>
                </a:cubicBezTo>
                <a:cubicBezTo>
                  <a:pt x="73216" y="99712"/>
                  <a:pt x="73066" y="96792"/>
                  <a:pt x="71831" y="94322"/>
                </a:cubicBezTo>
                <a:cubicBezTo>
                  <a:pt x="70423" y="91506"/>
                  <a:pt x="67999" y="89278"/>
                  <a:pt x="66591" y="86462"/>
                </a:cubicBezTo>
                <a:cubicBezTo>
                  <a:pt x="65356" y="83992"/>
                  <a:pt x="65696" y="80759"/>
                  <a:pt x="63971" y="78602"/>
                </a:cubicBezTo>
                <a:cubicBezTo>
                  <a:pt x="62004" y="76143"/>
                  <a:pt x="58928" y="74769"/>
                  <a:pt x="56111" y="73361"/>
                </a:cubicBezTo>
                <a:cubicBezTo>
                  <a:pt x="49662" y="70136"/>
                  <a:pt x="38566" y="69127"/>
                  <a:pt x="32530" y="68121"/>
                </a:cubicBezTo>
                <a:cubicBezTo>
                  <a:pt x="27290" y="66374"/>
                  <a:pt x="20716" y="66787"/>
                  <a:pt x="16810" y="62881"/>
                </a:cubicBezTo>
                <a:lnTo>
                  <a:pt x="1089" y="47161"/>
                </a:lnTo>
                <a:cubicBezTo>
                  <a:pt x="-3464" y="33501"/>
                  <a:pt x="7640" y="7860"/>
                  <a:pt x="8950" y="0"/>
                </a:cubicBezTo>
                <a:close/>
              </a:path>
            </a:pathLst>
          </a:custGeom>
          <a:solidFill>
            <a:srgbClr val="FFB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5-Point Star 1"/>
          <p:cNvSpPr/>
          <p:nvPr/>
        </p:nvSpPr>
        <p:spPr>
          <a:xfrm>
            <a:off x="7147362" y="4093529"/>
            <a:ext cx="76200" cy="66991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162801" y="4114801"/>
            <a:ext cx="45719" cy="45719"/>
          </a:xfrm>
          <a:prstGeom prst="ellipse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3124200" y="3581400"/>
            <a:ext cx="152400" cy="127041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7"/>
          <p:cNvSpPr/>
          <p:nvPr/>
        </p:nvSpPr>
        <p:spPr>
          <a:xfrm>
            <a:off x="8074878" y="6550270"/>
            <a:ext cx="152400" cy="158750"/>
          </a:xfrm>
          <a:prstGeom prst="star5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8"/>
          <p:cNvSpPr/>
          <p:nvPr/>
        </p:nvSpPr>
        <p:spPr>
          <a:xfrm>
            <a:off x="8074878" y="6778870"/>
            <a:ext cx="152400" cy="158750"/>
          </a:xfrm>
          <a:prstGeom prst="star5">
            <a:avLst/>
          </a:prstGeom>
          <a:solidFill>
            <a:srgbClr val="00FF99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5-Point Star 30"/>
          <p:cNvSpPr/>
          <p:nvPr/>
        </p:nvSpPr>
        <p:spPr>
          <a:xfrm>
            <a:off x="7250430" y="2305033"/>
            <a:ext cx="152400" cy="15240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733800" y="2634014"/>
            <a:ext cx="228600" cy="140937"/>
          </a:xfrm>
          <a:prstGeom prst="rect">
            <a:avLst/>
          </a:prstGeom>
          <a:solidFill>
            <a:srgbClr val="FFB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3778629" y="2634013"/>
            <a:ext cx="183771" cy="131432"/>
          </a:xfrm>
          <a:prstGeom prst="star5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 flipV="1">
            <a:off x="3838128" y="2679563"/>
            <a:ext cx="64770" cy="6421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5-Point Star 41"/>
          <p:cNvSpPr/>
          <p:nvPr/>
        </p:nvSpPr>
        <p:spPr>
          <a:xfrm>
            <a:off x="4373911" y="4475514"/>
            <a:ext cx="156149" cy="172687"/>
          </a:xfrm>
          <a:prstGeom prst="star5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 flipV="1">
            <a:off x="4423578" y="4541396"/>
            <a:ext cx="64770" cy="6421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233583" y="2711669"/>
            <a:ext cx="181035" cy="140937"/>
          </a:xfrm>
          <a:prstGeom prst="rect">
            <a:avLst/>
          </a:prstGeom>
          <a:solidFill>
            <a:srgbClr val="FFB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5-Point Star 47"/>
          <p:cNvSpPr/>
          <p:nvPr/>
        </p:nvSpPr>
        <p:spPr>
          <a:xfrm>
            <a:off x="2233582" y="2711668"/>
            <a:ext cx="158439" cy="12749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462683" y="2656786"/>
            <a:ext cx="181035" cy="140937"/>
          </a:xfrm>
          <a:prstGeom prst="rect">
            <a:avLst/>
          </a:prstGeom>
          <a:solidFill>
            <a:srgbClr val="70A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-Point Star 52"/>
          <p:cNvSpPr/>
          <p:nvPr/>
        </p:nvSpPr>
        <p:spPr>
          <a:xfrm>
            <a:off x="6509386" y="2667000"/>
            <a:ext cx="134330" cy="117993"/>
          </a:xfrm>
          <a:prstGeom prst="star5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 flipV="1">
            <a:off x="6543734" y="2702062"/>
            <a:ext cx="64770" cy="6421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5-Point Star 75"/>
          <p:cNvSpPr/>
          <p:nvPr/>
        </p:nvSpPr>
        <p:spPr>
          <a:xfrm>
            <a:off x="6520816" y="1981200"/>
            <a:ext cx="122901" cy="135512"/>
          </a:xfrm>
          <a:prstGeom prst="star5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flipV="1">
            <a:off x="6553690" y="2036897"/>
            <a:ext cx="64770" cy="5508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712079" y="4012227"/>
            <a:ext cx="181035" cy="140937"/>
          </a:xfrm>
          <a:prstGeom prst="rect">
            <a:avLst/>
          </a:prstGeom>
          <a:solidFill>
            <a:srgbClr val="70A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5-Point Star 82"/>
          <p:cNvSpPr/>
          <p:nvPr/>
        </p:nvSpPr>
        <p:spPr>
          <a:xfrm>
            <a:off x="6743699" y="3962401"/>
            <a:ext cx="149414" cy="152400"/>
          </a:xfrm>
          <a:prstGeom prst="star5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 flipV="1">
            <a:off x="6786021" y="4013851"/>
            <a:ext cx="64770" cy="6421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5-Point Star 85"/>
          <p:cNvSpPr/>
          <p:nvPr/>
        </p:nvSpPr>
        <p:spPr>
          <a:xfrm>
            <a:off x="8534400" y="2667001"/>
            <a:ext cx="140970" cy="117993"/>
          </a:xfrm>
          <a:prstGeom prst="star5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 flipV="1">
            <a:off x="8572500" y="2698429"/>
            <a:ext cx="64770" cy="6421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5-Point Star 87"/>
          <p:cNvSpPr/>
          <p:nvPr/>
        </p:nvSpPr>
        <p:spPr>
          <a:xfrm>
            <a:off x="8614290" y="2133601"/>
            <a:ext cx="148711" cy="127339"/>
          </a:xfrm>
          <a:prstGeom prst="star5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 flipV="1">
            <a:off x="8656259" y="2175801"/>
            <a:ext cx="64770" cy="6421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7605018" y="3655754"/>
            <a:ext cx="205483" cy="230447"/>
          </a:xfrm>
          <a:prstGeom prst="rect">
            <a:avLst/>
          </a:prstGeom>
          <a:solidFill>
            <a:srgbClr val="70A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5-Point Star 94"/>
          <p:cNvSpPr/>
          <p:nvPr/>
        </p:nvSpPr>
        <p:spPr>
          <a:xfrm>
            <a:off x="7631430" y="3669094"/>
            <a:ext cx="152400" cy="129497"/>
          </a:xfrm>
          <a:prstGeom prst="star5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5-Point Star 97"/>
          <p:cNvSpPr/>
          <p:nvPr/>
        </p:nvSpPr>
        <p:spPr>
          <a:xfrm>
            <a:off x="7620000" y="2895600"/>
            <a:ext cx="152400" cy="152400"/>
          </a:xfrm>
          <a:prstGeom prst="star5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 flipH="1">
            <a:off x="9021385" y="2092851"/>
            <a:ext cx="64770" cy="111932"/>
          </a:xfrm>
          <a:prstGeom prst="ellipse">
            <a:avLst/>
          </a:prstGeom>
          <a:solidFill>
            <a:srgbClr val="FF3F40"/>
          </a:solidFill>
          <a:ln>
            <a:solidFill>
              <a:srgbClr val="FF3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5-Point Star 101"/>
          <p:cNvSpPr/>
          <p:nvPr/>
        </p:nvSpPr>
        <p:spPr>
          <a:xfrm flipH="1">
            <a:off x="8991599" y="2092852"/>
            <a:ext cx="152400" cy="111931"/>
          </a:xfrm>
          <a:prstGeom prst="star5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 flipH="1" flipV="1">
            <a:off x="9026243" y="2116712"/>
            <a:ext cx="55055" cy="6421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 flipV="1">
            <a:off x="7675245" y="3708441"/>
            <a:ext cx="64770" cy="6421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 flipV="1">
            <a:off x="7663815" y="2939695"/>
            <a:ext cx="64770" cy="6421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7294245" y="2369786"/>
            <a:ext cx="64770" cy="6421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2280415" y="2753272"/>
            <a:ext cx="64770" cy="6421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8309981" y="6529617"/>
            <a:ext cx="9906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/>
              <a:t>FY21 Pilot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8309981" y="6746842"/>
            <a:ext cx="1295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/>
              <a:t>FY23 Resource Proposal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271882" y="6318519"/>
            <a:ext cx="129540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b="1" dirty="0"/>
              <a:t>Current Recruiting Office</a:t>
            </a:r>
          </a:p>
        </p:txBody>
      </p:sp>
    </p:spTree>
    <p:extLst>
      <p:ext uri="{BB962C8B-B14F-4D97-AF65-F5344CB8AC3E}">
        <p14:creationId xmlns:p14="http://schemas.microsoft.com/office/powerpoint/2010/main" val="18478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G CCG">
      <a:dk1>
        <a:srgbClr val="1C3664"/>
      </a:dk1>
      <a:lt1>
        <a:sysClr val="window" lastClr="FFFFFF"/>
      </a:lt1>
      <a:dk2>
        <a:srgbClr val="134E84"/>
      </a:dk2>
      <a:lt2>
        <a:srgbClr val="BFBFBF"/>
      </a:lt2>
      <a:accent1>
        <a:srgbClr val="134E84"/>
      </a:accent1>
      <a:accent2>
        <a:srgbClr val="7E2222"/>
      </a:accent2>
      <a:accent3>
        <a:srgbClr val="021E37"/>
      </a:accent3>
      <a:accent4>
        <a:srgbClr val="4B5104"/>
      </a:accent4>
      <a:accent5>
        <a:srgbClr val="C2D014"/>
      </a:accent5>
      <a:accent6>
        <a:srgbClr val="B74408"/>
      </a:accent6>
      <a:hlink>
        <a:srgbClr val="1C3664"/>
      </a:hlink>
      <a:folHlink>
        <a:srgbClr val="B07D0E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8B202C-FD1D-4728-8CC1-FBB267756BA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CA91A53-7207-441A-8116-8A92027B10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47C3F8-42AE-4676-A9B0-158551549B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22261</TotalTime>
  <Words>200</Words>
  <Application>Microsoft Office PowerPoint</Application>
  <PresentationFormat>Widescreen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Office Theme</vt:lpstr>
      <vt:lpstr>Recruiter Program Challenges</vt:lpstr>
      <vt:lpstr>Recruiter Program Initiatives</vt:lpstr>
      <vt:lpstr>Call to Action</vt:lpstr>
      <vt:lpstr>PowerPoint Presentation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James W LCDR</dc:creator>
  <cp:lastModifiedBy>Tipton, Richter L CAPT</cp:lastModifiedBy>
  <cp:revision>1156</cp:revision>
  <cp:lastPrinted>2021-01-19T15:46:18Z</cp:lastPrinted>
  <dcterms:created xsi:type="dcterms:W3CDTF">2018-07-18T16:35:31Z</dcterms:created>
  <dcterms:modified xsi:type="dcterms:W3CDTF">2021-09-09T17:25:50Z</dcterms:modified>
</cp:coreProperties>
</file>